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59" r:id="rId7"/>
    <p:sldId id="261" r:id="rId8"/>
    <p:sldId id="260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356448916806759E-2"/>
          <c:y val="0.18315169282266128"/>
          <c:w val="0.94653641732283478"/>
          <c:h val="0.68163125244148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Рынок РФ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ХХ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ХХ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ХХ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2023</c:v>
                </c:pt>
                <c:pt idx="2">
                  <c:v>2028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Мировой рынок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ХХ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ХХ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ХХ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2023</c:v>
                </c:pt>
                <c:pt idx="2">
                  <c:v>2028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33344"/>
        <c:axId val="40652160"/>
      </c:barChart>
      <c:catAx>
        <c:axId val="6783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52160"/>
        <c:crosses val="autoZero"/>
        <c:auto val="1"/>
        <c:lblAlgn val="ctr"/>
        <c:lblOffset val="100"/>
        <c:noMultiLvlLbl val="0"/>
      </c:catAx>
      <c:valAx>
        <c:axId val="40652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83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0999221358122877E-2"/>
          <c:y val="4.1290215065709545E-3"/>
          <c:w val="0.4301913030226544"/>
          <c:h val="0.22196458458020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007792581451063"/>
          <c:y val="0.16255675892642754"/>
          <c:w val="0.65661543304305214"/>
          <c:h val="0.826064577054162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Ключевые производители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Компания А</a:t>
                    </a:r>
                    <a:r>
                      <a:rPr lang="ru-RU"/>
                      <a:t>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Компания Б</a:t>
                    </a:r>
                    <a:r>
                      <a:rPr lang="ru-RU"/>
                      <a:t>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Прочие</a:t>
                    </a:r>
                    <a:r>
                      <a:rPr lang="ru-RU"/>
                      <a:t>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Компания А</c:v>
                </c:pt>
                <c:pt idx="1">
                  <c:v>Компания Б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Ключевые </a:t>
            </a:r>
            <a:r>
              <a:rPr lang="ru-RU" dirty="0" smtClean="0"/>
              <a:t>потребители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007792581451063"/>
          <c:y val="0.16255675892642754"/>
          <c:w val="0.65661543304305214"/>
          <c:h val="0.826064577054162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Ключевые производители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Компания А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Компания Б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Прочие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Компания А</c:v>
                </c:pt>
                <c:pt idx="1">
                  <c:v>Компания Б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Ключевые </a:t>
            </a:r>
            <a:r>
              <a:rPr lang="ru-RU" dirty="0" smtClean="0"/>
              <a:t>продуктовые сегменты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007792581451063"/>
          <c:y val="0.16255675892642754"/>
          <c:w val="0.65661543304305214"/>
          <c:h val="0.826064577054162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Ключевые производители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Продукт 1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ХХ%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Продукт 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ХХ%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Прочие
</a:t>
                    </a:r>
                    <a:r>
                      <a:rPr lang="ru-RU" smtClean="0"/>
                      <a:t>ХХ%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Компания А</c:v>
                </c:pt>
                <c:pt idx="1">
                  <c:v>Компания Б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716124752014698E-2"/>
          <c:y val="3.4375000000000003E-2"/>
          <c:w val="0.94557854663195495"/>
          <c:h val="0.82523853697323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НИОКР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Всего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14.8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Испытания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Всего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11.400000000000002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Подготовка производства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Всего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релевантные затраты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Всего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88800"/>
        <c:axId val="73421888"/>
      </c:barChart>
      <c:catAx>
        <c:axId val="7258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421888"/>
        <c:crosses val="autoZero"/>
        <c:auto val="1"/>
        <c:lblAlgn val="ctr"/>
        <c:lblOffset val="100"/>
        <c:noMultiLvlLbl val="0"/>
      </c:catAx>
      <c:valAx>
        <c:axId val="7342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58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2781435865498513E-2"/>
          <c:y val="5.1706864564007422E-2"/>
          <c:w val="0.50471446052160085"/>
          <c:h val="0.426521777542185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16930813206867E-2"/>
          <c:y val="0.16046311391757506"/>
          <c:w val="0.44097804689543413"/>
          <c:h val="0.579352294189534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Собственные средства заявителя от текущей деятельности</c:v>
                </c:pt>
                <c:pt idx="1">
                  <c:v>Источник финансирования 1</c:v>
                </c:pt>
                <c:pt idx="2">
                  <c:v>Источник финансирования 2</c:v>
                </c:pt>
                <c:pt idx="3">
                  <c:v>Источник финансирования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884244227550824"/>
          <c:y val="5.01484977121405E-2"/>
          <c:w val="0.4624257364408163"/>
          <c:h val="0.880124107657288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Наименование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Наименование и реквизиты заявителя</a:t>
            </a:r>
          </a:p>
          <a:p>
            <a:r>
              <a:rPr lang="ru-RU" dirty="0" smtClean="0"/>
              <a:t>Контактное лицо по проекту (ФИО, должность, контакты)</a:t>
            </a:r>
          </a:p>
          <a:p>
            <a:r>
              <a:rPr lang="ru-RU" dirty="0" smtClean="0"/>
              <a:t>Дата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3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Финансово-экономическая эффективность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Указываются стандартные показатели оценки экономической эффективности проекта</a:t>
            </a:r>
            <a:r>
              <a:rPr lang="en-US" dirty="0" smtClean="0"/>
              <a:t>*</a:t>
            </a:r>
            <a:r>
              <a:rPr lang="ru-RU" dirty="0" smtClean="0"/>
              <a:t>: </a:t>
            </a:r>
            <a:endParaRPr lang="en-US" dirty="0" smtClean="0"/>
          </a:p>
          <a:p>
            <a:r>
              <a:rPr lang="en-US" dirty="0" smtClean="0"/>
              <a:t>NPV, </a:t>
            </a:r>
          </a:p>
          <a:p>
            <a:r>
              <a:rPr lang="en-US" dirty="0" smtClean="0"/>
              <a:t>IRR, </a:t>
            </a:r>
          </a:p>
          <a:p>
            <a:r>
              <a:rPr lang="en-US" dirty="0" smtClean="0"/>
              <a:t>PP, </a:t>
            </a:r>
          </a:p>
          <a:p>
            <a:r>
              <a:rPr lang="en-US" dirty="0" smtClean="0"/>
              <a:t>DPP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772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ru-RU" dirty="0" smtClean="0"/>
              <a:t>В случае необходимости организация-заявитель обязуется предоставить расчетную финансовую модель проекта, подтверждающую заявленные показатели экономической эффективности.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4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решение какой проблемы направлен </a:t>
            </a:r>
            <a:r>
              <a:rPr lang="ru-RU" dirty="0" smtClean="0"/>
              <a:t>проект</a:t>
            </a:r>
            <a:endParaRPr lang="ru-RU" dirty="0"/>
          </a:p>
          <a:p>
            <a:r>
              <a:rPr lang="ru-RU" dirty="0" smtClean="0"/>
              <a:t>Краткое описание продукта проекта</a:t>
            </a:r>
          </a:p>
          <a:p>
            <a:r>
              <a:rPr lang="ru-RU" dirty="0" smtClean="0"/>
              <a:t>Кто будет основным потребителем данного продукта. Какие выгоды получит потребитель от использования продукта (в качественном и количественном выражении)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2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Текущая ситуация в отрасли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227623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Объем и динамика релевантного рынка </a:t>
            </a:r>
          </a:p>
          <a:p>
            <a:r>
              <a:rPr lang="ru-RU" dirty="0" smtClean="0"/>
              <a:t>Ключевые тренды</a:t>
            </a:r>
          </a:p>
          <a:p>
            <a:r>
              <a:rPr lang="ru-RU" dirty="0" smtClean="0"/>
              <a:t>Средняя </a:t>
            </a:r>
            <a:r>
              <a:rPr lang="ru-RU" dirty="0" err="1" smtClean="0"/>
              <a:t>маржинальность</a:t>
            </a:r>
            <a:r>
              <a:rPr lang="ru-RU" dirty="0" smtClean="0"/>
              <a:t> в разрезе ключевых сегментов рынка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0577863"/>
              </p:ext>
            </p:extLst>
          </p:nvPr>
        </p:nvGraphicFramePr>
        <p:xfrm>
          <a:off x="5652120" y="1412776"/>
          <a:ext cx="335969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4128" y="3676382"/>
            <a:ext cx="341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Источники: указываются ссылки на источники данных об объеме рынка</a:t>
            </a:r>
            <a:endParaRPr lang="ru-RU" sz="1000" dirty="0"/>
          </a:p>
        </p:txBody>
      </p:sp>
      <p:sp>
        <p:nvSpPr>
          <p:cNvPr id="6" name="Овал 5"/>
          <p:cNvSpPr/>
          <p:nvPr/>
        </p:nvSpPr>
        <p:spPr>
          <a:xfrm>
            <a:off x="7434064" y="1401504"/>
            <a:ext cx="12961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dirty="0" smtClean="0"/>
              <a:t>Средне-годовой темп роста ХХ%</a:t>
            </a:r>
            <a:endParaRPr lang="ru-RU" sz="10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25031013"/>
              </p:ext>
            </p:extLst>
          </p:nvPr>
        </p:nvGraphicFramePr>
        <p:xfrm>
          <a:off x="323528" y="4437112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72690278"/>
              </p:ext>
            </p:extLst>
          </p:nvPr>
        </p:nvGraphicFramePr>
        <p:xfrm>
          <a:off x="3059832" y="4437112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95140502"/>
              </p:ext>
            </p:extLst>
          </p:nvPr>
        </p:nvGraphicFramePr>
        <p:xfrm>
          <a:off x="5921896" y="4437112"/>
          <a:ext cx="304259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88224" y="6597352"/>
            <a:ext cx="22220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Средняя </a:t>
            </a:r>
            <a:r>
              <a:rPr lang="ru-RU" sz="1000" dirty="0" err="1" smtClean="0"/>
              <a:t>маржинальность</a:t>
            </a:r>
            <a:r>
              <a:rPr lang="ru-RU" sz="1000" dirty="0" smtClean="0"/>
              <a:t> сегмента</a:t>
            </a:r>
            <a:endParaRPr lang="ru-RU" sz="1000" dirty="0"/>
          </a:p>
        </p:txBody>
      </p:sp>
      <p:sp>
        <p:nvSpPr>
          <p:cNvPr id="13" name="Овал 12"/>
          <p:cNvSpPr/>
          <p:nvPr/>
        </p:nvSpPr>
        <p:spPr>
          <a:xfrm>
            <a:off x="6156176" y="5178244"/>
            <a:ext cx="647809" cy="512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dirty="0" smtClean="0"/>
              <a:t>ХХ%*</a:t>
            </a:r>
            <a:endParaRPr lang="ru-RU" sz="1000" dirty="0"/>
          </a:p>
        </p:txBody>
      </p:sp>
      <p:sp>
        <p:nvSpPr>
          <p:cNvPr id="14" name="Овал 13"/>
          <p:cNvSpPr/>
          <p:nvPr/>
        </p:nvSpPr>
        <p:spPr>
          <a:xfrm>
            <a:off x="8406303" y="5586864"/>
            <a:ext cx="647809" cy="512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dirty="0" smtClean="0"/>
              <a:t>ХХ%*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021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Целевые технико-экономические характеристики продукта проекта и их сопоставление с аналогами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29455"/>
              </p:ext>
            </p:extLst>
          </p:nvPr>
        </p:nvGraphicFramePr>
        <p:xfrm>
          <a:off x="179512" y="1573872"/>
          <a:ext cx="8784976" cy="384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4542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Разрабатываемый продукт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Продукт-конкурент 1*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Продукт-конкурент</a:t>
                      </a:r>
                      <a:r>
                        <a:rPr lang="ru-RU" sz="1400" baseline="0" dirty="0" smtClean="0"/>
                        <a:t> 2*</a:t>
                      </a:r>
                      <a:endParaRPr lang="ru-RU" sz="1400" dirty="0"/>
                    </a:p>
                  </a:txBody>
                  <a:tcPr/>
                </a:tc>
              </a:tr>
              <a:tr h="259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12329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Технологические показатели (перечисляются конкретные релевантные показатели)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8436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РУ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489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продукта в клинических рекомендациях, перечне ОМС, ВМП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050" y="6021288"/>
            <a:ext cx="890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 - сопоставление проводится с наилучшими доступными технологиями в мире. Для инновационных продуктов, не имеющих аналогов,  приводится сопоставление с текущими конкурирующими разработками с указанием их стадии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507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Технология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65315"/>
          </a:xfrm>
        </p:spPr>
        <p:txBody>
          <a:bodyPr/>
          <a:lstStyle/>
          <a:p>
            <a:r>
              <a:rPr lang="ru-RU" dirty="0" smtClean="0"/>
              <a:t>Краткое описание технической сути проекта, используемой (разрабатываемой) технологии</a:t>
            </a:r>
          </a:p>
          <a:p>
            <a:r>
              <a:rPr lang="ru-RU" dirty="0" smtClean="0"/>
              <a:t>Наличие действующих патентов или поданных заявок (указываются реквизиты документов, правообладатель (заявитель))</a:t>
            </a:r>
          </a:p>
          <a:p>
            <a:r>
              <a:rPr lang="ru-RU" dirty="0" smtClean="0"/>
              <a:t>Публикации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5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961819"/>
            <a:ext cx="3960440" cy="15473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32042" y="2961819"/>
            <a:ext cx="249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Организация-заявитель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3331151"/>
            <a:ext cx="3816424" cy="1070828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Роль в проекте</a:t>
            </a:r>
          </a:p>
          <a:p>
            <a:r>
              <a:rPr lang="ru-RU" sz="1200" dirty="0" smtClean="0"/>
              <a:t>Опыт работы в данной отрасли</a:t>
            </a:r>
          </a:p>
          <a:p>
            <a:r>
              <a:rPr lang="ru-RU" sz="1200" dirty="0" smtClean="0"/>
              <a:t>Наличие действующих лицензий, сертификатов (указываются реквизиты и срок действия)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25143"/>
            <a:ext cx="3960440" cy="1872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2514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Текущие участники кооперации по проекту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03648" y="5371474"/>
            <a:ext cx="2592288" cy="5057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Наименование организации 1</a:t>
            </a:r>
          </a:p>
          <a:p>
            <a:r>
              <a:rPr lang="ru-RU" sz="1200" dirty="0" smtClean="0"/>
              <a:t>Роль в проекте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03648" y="6019546"/>
            <a:ext cx="2592288" cy="5057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Наименование организации 2</a:t>
            </a:r>
          </a:p>
          <a:p>
            <a:r>
              <a:rPr lang="ru-RU" sz="1200" dirty="0" smtClean="0"/>
              <a:t>Роль в проекте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725144"/>
            <a:ext cx="3960440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472514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Предполагаемые участники кооперации по проекту</a:t>
            </a: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652120" y="5371475"/>
            <a:ext cx="2592288" cy="5057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Наименование организации 1</a:t>
            </a:r>
          </a:p>
          <a:p>
            <a:r>
              <a:rPr lang="ru-RU" sz="1200" dirty="0" smtClean="0"/>
              <a:t>Роль в проекте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5652120" y="6019547"/>
            <a:ext cx="2592288" cy="5057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Наименование организации 1</a:t>
            </a:r>
          </a:p>
          <a:p>
            <a:r>
              <a:rPr lang="ru-RU" sz="1200" dirty="0" smtClean="0"/>
              <a:t>Роль в проекте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179512" y="1351308"/>
            <a:ext cx="88569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Указываются все текущие и предполагаемые участники проекта с указанием роли в проекте, включая площадку для проведения доклинических, клинических испытаний, производства, организации продаж и сервисных услуг 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26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План-график реализации проекта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74749"/>
              </p:ext>
            </p:extLst>
          </p:nvPr>
        </p:nvGraphicFramePr>
        <p:xfrm>
          <a:off x="11176" y="1412776"/>
          <a:ext cx="9132823" cy="32247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5196"/>
                <a:gridCol w="4763746"/>
                <a:gridCol w="311837"/>
                <a:gridCol w="311837"/>
                <a:gridCol w="311837"/>
                <a:gridCol w="311837"/>
                <a:gridCol w="311837"/>
                <a:gridCol w="311837"/>
                <a:gridCol w="311837"/>
                <a:gridCol w="311837"/>
                <a:gridCol w="227546"/>
                <a:gridCol w="288032"/>
                <a:gridCol w="288032"/>
                <a:gridCol w="216024"/>
                <a:gridCol w="539551"/>
              </a:tblGrid>
              <a:tr h="40836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Основные мероприятия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3297" marR="93297" marT="46649" marB="4664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3297" marR="93297" marT="46649" marB="4664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3297" marR="93297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 anchor="ctr"/>
                </a:tc>
              </a:tr>
              <a:tr h="4617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Мероприятие 1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32962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2971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Мероприятие 2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32962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2971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3794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21490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13263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13263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21490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  <a:tr h="21490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1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Финансирование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569" y="1556792"/>
            <a:ext cx="3848871" cy="4680520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Указывается общий бюджет проекта в разбивке по основным направлениям затрат и основным этапам проекта (например: разработка, испытания, регистрация, подготовка и внедрение в производство и т.д.)</a:t>
            </a:r>
          </a:p>
          <a:p>
            <a:r>
              <a:rPr lang="ru-RU" sz="2000" dirty="0" smtClean="0"/>
              <a:t>Указываются текущие и предполагаемые источники финансирования проекта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1860383"/>
              </p:ext>
            </p:extLst>
          </p:nvPr>
        </p:nvGraphicFramePr>
        <p:xfrm>
          <a:off x="4031432" y="4329873"/>
          <a:ext cx="5112568" cy="226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63480" y="563705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399584" y="563704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350762" y="563705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43800" y="5515075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279904" y="447388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633257" y="5805246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33257" y="5360051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633257" y="4903288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55018" y="4700946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ХХ</a:t>
            </a:r>
            <a:endParaRPr lang="ru-RU" sz="12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65242470"/>
              </p:ext>
            </p:extLst>
          </p:nvPr>
        </p:nvGraphicFramePr>
        <p:xfrm>
          <a:off x="5045240" y="1412776"/>
          <a:ext cx="40679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03440" y="6562121"/>
            <a:ext cx="28472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Доля прочих затрат не должна превышать 10%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2479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коммерциализации и прогнозируемый объем продаж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Топ-5 ключевых потребителей продукта (компании или группы потребителей-</a:t>
            </a:r>
            <a:r>
              <a:rPr lang="ru-RU" sz="2400" dirty="0" err="1" smtClean="0"/>
              <a:t>физ.лиц</a:t>
            </a:r>
            <a:r>
              <a:rPr lang="ru-RU" sz="2400" dirty="0" smtClean="0"/>
              <a:t>), основные каналы сбыта. Наличие договоренностей с потенциальными покупателями о предварительной апробации, письма о заинтересованности со стороны потенциальных потребителей.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16949"/>
              </p:ext>
            </p:extLst>
          </p:nvPr>
        </p:nvGraphicFramePr>
        <p:xfrm>
          <a:off x="179515" y="4114760"/>
          <a:ext cx="878497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6"/>
                <a:gridCol w="1254996"/>
                <a:gridCol w="1254996"/>
                <a:gridCol w="1254996"/>
                <a:gridCol w="1254996"/>
                <a:gridCol w="1254996"/>
                <a:gridCol w="1254996"/>
              </a:tblGrid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Год начала продаж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Год начала продаж</a:t>
                      </a:r>
                      <a:r>
                        <a:rPr lang="ru-RU" sz="1200" baseline="0" dirty="0" smtClean="0"/>
                        <a:t> + 1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Объем продаж</a:t>
                      </a:r>
                      <a:r>
                        <a:rPr lang="ru-RU" sz="1200" baseline="0" dirty="0" smtClean="0"/>
                        <a:t> в натуральном выражении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Объем продаж в стоимостном выражении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Рентабельность продаж,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479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Наименование проекта</vt:lpstr>
      <vt:lpstr>Цель проекта</vt:lpstr>
      <vt:lpstr>Текущая ситуация в отрасли</vt:lpstr>
      <vt:lpstr>Целевые технико-экономические характеристики продукта проекта и их сопоставление с аналогами</vt:lpstr>
      <vt:lpstr>Технология</vt:lpstr>
      <vt:lpstr>Участники проекта</vt:lpstr>
      <vt:lpstr>План-график реализации проекта</vt:lpstr>
      <vt:lpstr>Финансирование проекта</vt:lpstr>
      <vt:lpstr>План коммерциализации и прогнозируемый объем продаж</vt:lpstr>
      <vt:lpstr>Финансово-экономическая эффективность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проекта</dc:title>
  <dc:creator>Test_Cheb</dc:creator>
  <cp:lastModifiedBy>Test_Cheb</cp:lastModifiedBy>
  <cp:revision>13</cp:revision>
  <dcterms:created xsi:type="dcterms:W3CDTF">2019-03-27T07:52:22Z</dcterms:created>
  <dcterms:modified xsi:type="dcterms:W3CDTF">2019-03-27T10:08:44Z</dcterms:modified>
</cp:coreProperties>
</file>